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4" r:id="rId1"/>
    <p:sldMasterId id="2147483877" r:id="rId2"/>
  </p:sldMasterIdLst>
  <p:notesMasterIdLst>
    <p:notesMasterId r:id="rId8"/>
  </p:notesMasterIdLst>
  <p:handoutMasterIdLst>
    <p:handoutMasterId r:id="rId9"/>
  </p:handoutMasterIdLst>
  <p:sldIdLst>
    <p:sldId id="285" r:id="rId3"/>
    <p:sldId id="286" r:id="rId4"/>
    <p:sldId id="287" r:id="rId5"/>
    <p:sldId id="289" r:id="rId6"/>
    <p:sldId id="288" r:id="rId7"/>
  </p:sldIdLst>
  <p:sldSz cx="12190413" cy="6858000"/>
  <p:notesSz cx="6797675" cy="9926638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orient="horz" pos="727">
          <p15:clr>
            <a:srgbClr val="A4A3A4"/>
          </p15:clr>
        </p15:guide>
        <p15:guide id="3" orient="horz" pos="3706">
          <p15:clr>
            <a:srgbClr val="A4A3A4"/>
          </p15:clr>
        </p15:guide>
        <p15:guide id="4" pos="244">
          <p15:clr>
            <a:srgbClr val="A4A3A4"/>
          </p15:clr>
        </p15:guide>
        <p15:guide id="5" pos="3784">
          <p15:clr>
            <a:srgbClr val="A4A3A4"/>
          </p15:clr>
        </p15:guide>
        <p15:guide id="6" pos="7443">
          <p15:clr>
            <a:srgbClr val="A4A3A4"/>
          </p15:clr>
        </p15:guide>
        <p15:guide id="7" pos="427">
          <p15:clr>
            <a:srgbClr val="A4A3A4"/>
          </p15:clr>
        </p15:guide>
        <p15:guide id="8" pos="7263">
          <p15:clr>
            <a:srgbClr val="A4A3A4"/>
          </p15:clr>
        </p15:guide>
        <p15:guide id="9" pos="3901">
          <p15:clr>
            <a:srgbClr val="A4A3A4"/>
          </p15:clr>
        </p15:guide>
        <p15:guide id="10" pos="384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9F"/>
    <a:srgbClr val="8EBAE5"/>
    <a:srgbClr val="33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6441" autoAdjust="0"/>
  </p:normalViewPr>
  <p:slideViewPr>
    <p:cSldViewPr snapToGrid="0">
      <p:cViewPr varScale="1">
        <p:scale>
          <a:sx n="75" d="100"/>
          <a:sy n="75" d="100"/>
        </p:scale>
        <p:origin x="642" y="78"/>
      </p:cViewPr>
      <p:guideLst>
        <p:guide orient="horz" pos="2161"/>
        <p:guide orient="horz" pos="727"/>
        <p:guide orient="horz" pos="3706"/>
        <p:guide pos="244"/>
        <p:guide pos="3784"/>
        <p:guide pos="7443"/>
        <p:guide pos="427"/>
        <p:guide pos="7263"/>
        <p:guide pos="3901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294" y="1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497B89D5-5017-4396-A2CE-F1C12124EE0F}" type="datetimeFigureOut">
              <a:rPr lang="de-DE"/>
              <a:pPr>
                <a:defRPr/>
              </a:pPr>
              <a:t>10.12.2023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305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294" y="9429305"/>
            <a:ext cx="2945862" cy="497333"/>
          </a:xfrm>
          <a:prstGeom prst="rect">
            <a:avLst/>
          </a:prstGeom>
        </p:spPr>
        <p:txBody>
          <a:bodyPr vert="horz" wrap="square" lIns="88221" tIns="44111" rIns="88221" bIns="44111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48FB1AA-A6AA-4E9E-8BA1-59AC7FC9D727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196664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294" y="1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>
                <a:latin typeface="+mn-lt"/>
              </a:defRPr>
            </a:lvl1pPr>
          </a:lstStyle>
          <a:p>
            <a:pPr>
              <a:defRPr/>
            </a:pPr>
            <a:fld id="{4EEC745E-66A0-4F49-903C-36561B63B5F1}" type="datetimeFigureOut">
              <a:rPr lang="de-DE"/>
              <a:pPr>
                <a:defRPr/>
              </a:pPr>
              <a:t>10.12.2023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221" tIns="44111" rIns="88221" bIns="44111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64" y="4777782"/>
            <a:ext cx="5438748" cy="3907834"/>
          </a:xfrm>
          <a:prstGeom prst="rect">
            <a:avLst/>
          </a:prstGeom>
        </p:spPr>
        <p:txBody>
          <a:bodyPr vert="horz" lIns="88221" tIns="44111" rIns="88221" bIns="44111" rtlCol="0"/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305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294" y="9429305"/>
            <a:ext cx="2945862" cy="497333"/>
          </a:xfrm>
          <a:prstGeom prst="rect">
            <a:avLst/>
          </a:prstGeom>
        </p:spPr>
        <p:txBody>
          <a:bodyPr vert="horz" wrap="square" lIns="88221" tIns="44111" rIns="88221" bIns="44111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0DA392A4-A5B0-45A3-B126-38BB4DB33CBB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6796440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383950" y="6361350"/>
            <a:ext cx="974273" cy="39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484" y="0"/>
            <a:ext cx="2866740" cy="185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2" descr="P511174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7" t="25542" r="8095" b="12733"/>
          <a:stretch>
            <a:fillRect/>
          </a:stretch>
        </p:blipFill>
        <p:spPr bwMode="auto">
          <a:xfrm>
            <a:off x="0" y="0"/>
            <a:ext cx="3125422" cy="185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8" descr="D:\05b_laufende_Projekt_auf_T\J3532_BMWi_Batterie_Netz_ar\Daten\Intern\04_Präsentationen\Bilder\standor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25" b="19624"/>
          <a:stretch>
            <a:fillRect/>
          </a:stretch>
        </p:blipFill>
        <p:spPr bwMode="auto">
          <a:xfrm>
            <a:off x="5965980" y="0"/>
            <a:ext cx="3099590" cy="185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13" r="41038"/>
          <a:stretch/>
        </p:blipFill>
        <p:spPr>
          <a:xfrm>
            <a:off x="8744400" y="0"/>
            <a:ext cx="3453877" cy="1850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0" y="1845525"/>
            <a:ext cx="12196800" cy="246221"/>
          </a:xfrm>
          <a:prstGeom prst="rect">
            <a:avLst/>
          </a:prstGeom>
          <a:solidFill>
            <a:srgbClr val="00549F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de-DE" sz="1000" dirty="0">
                <a:solidFill>
                  <a:schemeClr val="bg1"/>
                </a:solidFill>
              </a:rPr>
              <a:t>Batteriealterung     •     Batteriemodelle     •     Batteriediagnostik     •     Batteriepackdesign     •     Elektromobilität     •     Stationäre Energiespeicher     •     Energiesystemanalyse</a:t>
            </a:r>
          </a:p>
        </p:txBody>
      </p:sp>
      <p:pic>
        <p:nvPicPr>
          <p:cNvPr id="12" name="Grafik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89031" y="5862949"/>
            <a:ext cx="4270869" cy="978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Untertitel 2"/>
          <p:cNvSpPr txBox="1">
            <a:spLocks/>
          </p:cNvSpPr>
          <p:nvPr/>
        </p:nvSpPr>
        <p:spPr>
          <a:xfrm>
            <a:off x="383950" y="6076425"/>
            <a:ext cx="6650934" cy="648524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2159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tabLst>
                <a:tab pos="215900" algn="l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Symbol" pitchFamily="18" charset="2"/>
              <a:buNone/>
              <a:tabLst>
                <a:tab pos="431800" algn="l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2159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None/>
              <a:tabLst>
                <a:tab pos="647700" algn="l"/>
              </a:tabLs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2159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charset="0"/>
              <a:buNone/>
              <a:tabLst>
                <a:tab pos="8636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tabLst>
                <a:tab pos="89535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400" b="1" noProof="0" dirty="0">
                <a:solidFill>
                  <a:srgbClr val="00549F"/>
                </a:solidFill>
                <a:latin typeface="+mn-lt"/>
              </a:rPr>
              <a:t>Lehrstuhl für Elektrochemische Energiewandlung</a:t>
            </a:r>
            <a:br>
              <a:rPr lang="de-DE" sz="1400" b="1" noProof="0" dirty="0">
                <a:solidFill>
                  <a:srgbClr val="00549F"/>
                </a:solidFill>
                <a:latin typeface="+mn-lt"/>
              </a:rPr>
            </a:br>
            <a:r>
              <a:rPr lang="de-DE" sz="1400" b="1" noProof="0" dirty="0">
                <a:solidFill>
                  <a:srgbClr val="00549F"/>
                </a:solidFill>
                <a:latin typeface="+mn-lt"/>
              </a:rPr>
              <a:t>und Speichersystemtechnik</a:t>
            </a:r>
          </a:p>
        </p:txBody>
      </p:sp>
      <p:sp>
        <p:nvSpPr>
          <p:cNvPr id="26" name="Title 1"/>
          <p:cNvSpPr>
            <a:spLocks noGrp="1"/>
          </p:cNvSpPr>
          <p:nvPr>
            <p:ph type="ctrTitle"/>
          </p:nvPr>
        </p:nvSpPr>
        <p:spPr>
          <a:xfrm>
            <a:off x="383950" y="2487599"/>
            <a:ext cx="11422513" cy="1274776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algn="l">
              <a:defRPr sz="3200" b="1" baseline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27" name="Subtitle 2"/>
          <p:cNvSpPr>
            <a:spLocks noGrp="1"/>
          </p:cNvSpPr>
          <p:nvPr>
            <p:ph type="subTitle" idx="1"/>
          </p:nvPr>
        </p:nvSpPr>
        <p:spPr>
          <a:xfrm>
            <a:off x="383950" y="3857624"/>
            <a:ext cx="11422513" cy="60960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28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83950" y="4980225"/>
            <a:ext cx="11425513" cy="524824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29" name="Datumsplatzhalter 1"/>
          <p:cNvSpPr>
            <a:spLocks noGrp="1"/>
          </p:cNvSpPr>
          <p:nvPr>
            <p:ph type="dt" sz="half" idx="12"/>
          </p:nvPr>
        </p:nvSpPr>
        <p:spPr>
          <a:xfrm>
            <a:off x="383950" y="4675425"/>
            <a:ext cx="11425513" cy="306150"/>
          </a:xfrm>
        </p:spPr>
        <p:txBody>
          <a:bodyPr/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pPr algn="l"/>
            <a:fld id="{D7F12259-4066-44C3-AC08-F5ADAE7E0447}" type="datetime1">
              <a:rPr lang="de-DE" smtClean="0"/>
              <a:t>10.12.2023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1846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3950" y="201600"/>
            <a:ext cx="11422513" cy="543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383950" y="1151999"/>
            <a:ext cx="11422513" cy="4731275"/>
          </a:xfrm>
          <a:prstGeom prst="rect">
            <a:avLst/>
          </a:prstGeom>
        </p:spPr>
        <p:txBody>
          <a:bodyPr lIns="0" tIns="0" rIns="0" bIns="0"/>
          <a:lstStyle>
            <a:lvl1pPr marL="215900" indent="-215900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■"/>
              <a:defRPr sz="2000"/>
            </a:lvl1pPr>
            <a:lvl2pPr marL="431800" indent="-215900"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□"/>
              <a:defRPr sz="1800"/>
            </a:lvl2pPr>
            <a:lvl3pPr marL="647700" indent="-215900"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■"/>
              <a:defRPr sz="1800"/>
            </a:lvl3pPr>
            <a:lvl4pPr marL="863600" indent="-215900">
              <a:spcBef>
                <a:spcPts val="0"/>
              </a:spcBef>
              <a:spcAft>
                <a:spcPts val="300"/>
              </a:spcAft>
              <a:buFont typeface="Symbol" panose="05050102010706020507" pitchFamily="18" charset="2"/>
              <a:buChar char="-"/>
              <a:defRPr/>
            </a:lvl4pPr>
            <a:lvl5pPr marL="1080000" indent="-215900">
              <a:spcBef>
                <a:spcPts val="0"/>
              </a:spcBef>
              <a:spcAft>
                <a:spcPts val="250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pPr algn="l"/>
            <a:fld id="{74486B41-BCE2-48B7-876C-2B3490450D97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371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3950" y="201600"/>
            <a:ext cx="11422513" cy="543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Inhaltsplatzhalter 2"/>
          <p:cNvSpPr>
            <a:spLocks noGrp="1"/>
          </p:cNvSpPr>
          <p:nvPr>
            <p:ph idx="1"/>
          </p:nvPr>
        </p:nvSpPr>
        <p:spPr>
          <a:xfrm>
            <a:off x="383950" y="1151999"/>
            <a:ext cx="5620068" cy="4731275"/>
          </a:xfrm>
          <a:prstGeom prst="rect">
            <a:avLst/>
          </a:prstGeom>
        </p:spPr>
        <p:txBody>
          <a:bodyPr lIns="0" tIns="0" rIns="0" bIns="0"/>
          <a:lstStyle>
            <a:lvl1pPr marL="215900" indent="-215900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■"/>
              <a:defRPr sz="2000"/>
            </a:lvl1pPr>
            <a:lvl2pPr marL="431800" indent="-215900"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□"/>
              <a:defRPr sz="1800"/>
            </a:lvl2pPr>
            <a:lvl3pPr marL="647700" indent="-215900"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■"/>
              <a:defRPr sz="1800"/>
            </a:lvl3pPr>
            <a:lvl4pPr marL="863600" indent="-215900">
              <a:spcBef>
                <a:spcPts val="0"/>
              </a:spcBef>
              <a:spcAft>
                <a:spcPts val="300"/>
              </a:spcAft>
              <a:buFont typeface="Symbol" panose="05050102010706020507" pitchFamily="18" charset="2"/>
              <a:buChar char="-"/>
              <a:defRPr/>
            </a:lvl4pPr>
            <a:lvl5pPr marL="1080000" indent="-215900">
              <a:spcBef>
                <a:spcPts val="0"/>
              </a:spcBef>
              <a:spcAft>
                <a:spcPts val="250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Inhaltsplatzhalter 2"/>
          <p:cNvSpPr>
            <a:spLocks noGrp="1"/>
          </p:cNvSpPr>
          <p:nvPr>
            <p:ph idx="13"/>
          </p:nvPr>
        </p:nvSpPr>
        <p:spPr>
          <a:xfrm>
            <a:off x="6191194" y="1151999"/>
            <a:ext cx="5620068" cy="4731275"/>
          </a:xfrm>
          <a:prstGeom prst="rect">
            <a:avLst/>
          </a:prstGeom>
        </p:spPr>
        <p:txBody>
          <a:bodyPr lIns="0" tIns="0" rIns="0" bIns="0"/>
          <a:lstStyle>
            <a:lvl1pPr marL="215900" indent="-215900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■"/>
              <a:defRPr sz="2000"/>
            </a:lvl1pPr>
            <a:lvl2pPr marL="431800" indent="-215900"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□"/>
              <a:defRPr sz="1800"/>
            </a:lvl2pPr>
            <a:lvl3pPr marL="647700" indent="-215900"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■"/>
              <a:defRPr sz="1800"/>
            </a:lvl3pPr>
            <a:lvl4pPr marL="863600" indent="-215900">
              <a:spcBef>
                <a:spcPts val="0"/>
              </a:spcBef>
              <a:spcAft>
                <a:spcPts val="300"/>
              </a:spcAft>
              <a:buFont typeface="Symbol" panose="05050102010706020507" pitchFamily="18" charset="2"/>
              <a:buChar char="-"/>
              <a:defRPr/>
            </a:lvl4pPr>
            <a:lvl5pPr marL="1080000" indent="-215900">
              <a:spcBef>
                <a:spcPts val="0"/>
              </a:spcBef>
              <a:spcAft>
                <a:spcPts val="250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algn="l">
              <a:defRPr/>
            </a:lvl1pPr>
          </a:lstStyle>
          <a:p>
            <a:pPr algn="l"/>
            <a:fld id="{85D6FCC3-EE37-4749-9624-859AF44EE717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518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3950" y="201600"/>
            <a:ext cx="11422513" cy="543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pPr algn="l"/>
            <a:fld id="{E47FF345-F1B3-44B8-9B74-D6676F7F0EE5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932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Vari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383950" y="6361350"/>
            <a:ext cx="974273" cy="39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Grafik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103"/>
            <a:ext cx="12194934" cy="2301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83950" y="2487599"/>
            <a:ext cx="11422513" cy="1274776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algn="l">
              <a:defRPr sz="3200" b="1" baseline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383950" y="3857624"/>
            <a:ext cx="11422513" cy="60960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10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89031" y="5862949"/>
            <a:ext cx="4270869" cy="978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83950" y="4980225"/>
            <a:ext cx="11425513" cy="524824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12" name="Datumsplatzhalter 1"/>
          <p:cNvSpPr>
            <a:spLocks noGrp="1"/>
          </p:cNvSpPr>
          <p:nvPr>
            <p:ph type="dt" sz="half" idx="12"/>
          </p:nvPr>
        </p:nvSpPr>
        <p:spPr>
          <a:xfrm>
            <a:off x="383950" y="4675425"/>
            <a:ext cx="11425513" cy="306150"/>
          </a:xfrm>
        </p:spPr>
        <p:txBody>
          <a:bodyPr/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pPr algn="l"/>
            <a:fld id="{6D3069C6-0311-4A39-8CC1-DA405FE38D0C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14" name="Untertitel 2"/>
          <p:cNvSpPr txBox="1">
            <a:spLocks/>
          </p:cNvSpPr>
          <p:nvPr userDrawn="1"/>
        </p:nvSpPr>
        <p:spPr>
          <a:xfrm>
            <a:off x="383950" y="6076425"/>
            <a:ext cx="6650934" cy="648524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2159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tabLst>
                <a:tab pos="215900" algn="l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Symbol" pitchFamily="18" charset="2"/>
              <a:buNone/>
              <a:tabLst>
                <a:tab pos="431800" algn="l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2159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None/>
              <a:tabLst>
                <a:tab pos="647700" algn="l"/>
              </a:tabLs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2159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charset="0"/>
              <a:buNone/>
              <a:tabLst>
                <a:tab pos="8636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tabLst>
                <a:tab pos="89535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400" b="1" noProof="0" dirty="0">
                <a:solidFill>
                  <a:srgbClr val="00549F"/>
                </a:solidFill>
                <a:latin typeface="+mn-lt"/>
              </a:rPr>
              <a:t>Lehrstuhl für Elektrochemische Energiewandlung</a:t>
            </a:r>
            <a:br>
              <a:rPr lang="de-DE" sz="1400" b="1" noProof="0" dirty="0">
                <a:solidFill>
                  <a:srgbClr val="00549F"/>
                </a:solidFill>
                <a:latin typeface="+mn-lt"/>
              </a:rPr>
            </a:br>
            <a:r>
              <a:rPr lang="de-DE" sz="1400" b="1" noProof="0" dirty="0">
                <a:solidFill>
                  <a:srgbClr val="00549F"/>
                </a:solidFill>
                <a:latin typeface="+mn-lt"/>
              </a:rPr>
              <a:t>und Speichersystemtechnik</a:t>
            </a:r>
          </a:p>
        </p:txBody>
      </p:sp>
    </p:spTree>
    <p:extLst>
      <p:ext uri="{BB962C8B-B14F-4D97-AF65-F5344CB8AC3E}">
        <p14:creationId xmlns:p14="http://schemas.microsoft.com/office/powerpoint/2010/main" val="148267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383950" y="6361350"/>
            <a:ext cx="974273" cy="39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Gerader Verbinder 11"/>
          <p:cNvCxnSpPr/>
          <p:nvPr/>
        </p:nvCxnSpPr>
        <p:spPr>
          <a:xfrm>
            <a:off x="383068" y="6202363"/>
            <a:ext cx="114242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73092" y="6205849"/>
            <a:ext cx="2847246" cy="65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/>
        </p:nvSpPr>
        <p:spPr>
          <a:xfrm>
            <a:off x="6249086" y="2124077"/>
            <a:ext cx="5561876" cy="3754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392649" y="2124076"/>
            <a:ext cx="5561876" cy="3756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3068" y="801688"/>
            <a:ext cx="11424279" cy="1004154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baseline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de-DE" dirty="0">
                <a:solidFill>
                  <a:srgbClr val="00549F"/>
                </a:solidFill>
              </a:rPr>
              <a:t>Vielen Dank</a:t>
            </a:r>
            <a:br>
              <a:rPr lang="de-DE" dirty="0">
                <a:solidFill>
                  <a:srgbClr val="00549F"/>
                </a:solidFill>
              </a:rPr>
            </a:br>
            <a:r>
              <a:rPr lang="de-DE" dirty="0">
                <a:solidFill>
                  <a:srgbClr val="00549F"/>
                </a:solidFill>
              </a:rPr>
              <a:t>für Ihre Aufmerksamkeit</a:t>
            </a:r>
            <a:endParaRPr lang="en-US" dirty="0">
              <a:solidFill>
                <a:srgbClr val="00549F"/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573" y="4878751"/>
            <a:ext cx="952500" cy="952500"/>
          </a:xfrm>
          <a:prstGeom prst="rect">
            <a:avLst/>
          </a:prstGeom>
        </p:spPr>
      </p:pic>
      <p:sp>
        <p:nvSpPr>
          <p:cNvPr id="17" name="Textplatzhalter 3"/>
          <p:cNvSpPr txBox="1">
            <a:spLocks/>
          </p:cNvSpPr>
          <p:nvPr/>
        </p:nvSpPr>
        <p:spPr>
          <a:xfrm>
            <a:off x="392649" y="2133599"/>
            <a:ext cx="5561876" cy="3745278"/>
          </a:xfrm>
          <a:prstGeom prst="rect">
            <a:avLst/>
          </a:prstGeom>
        </p:spPr>
        <p:txBody>
          <a:bodyPr lIns="90000" tIns="36000" rIns="90000" bIns="36000"/>
          <a:lstStyle>
            <a:lvl1pPr marL="0" indent="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None/>
              <a:tabLst>
                <a:tab pos="216000" algn="l"/>
              </a:tabLst>
              <a:defRPr sz="16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590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Symbol" panose="05050102010706020507" pitchFamily="18" charset="2"/>
              <a:buChar char="-"/>
              <a:tabLst>
                <a:tab pos="432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590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tabLst>
                <a:tab pos="648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64000" indent="-21600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-"/>
              <a:tabLst>
                <a:tab pos="864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64000" indent="-21600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-"/>
              <a:tabLst>
                <a:tab pos="89535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Kontakt</a:t>
            </a:r>
            <a:endParaRPr kumimoji="0" lang="de-DE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Lehrstuhl für Elektrochemische Energiewandlung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und Speichersystemtechnik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Univ.-Prof. Dr. </a:t>
            </a:r>
            <a:r>
              <a:rPr kumimoji="0" lang="de-DE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rer</a:t>
            </a: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 nat. Dirk Uwe Sauer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RWTH Aachen University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Jägerstraße 17/19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52066 Aachen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GERMANY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de-DE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www.isea.rwth-aachen.de</a:t>
            </a: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6245471" y="2133599"/>
            <a:ext cx="5561876" cy="3745278"/>
          </a:xfrm>
          <a:prstGeom prst="rect">
            <a:avLst/>
          </a:prstGeom>
        </p:spPr>
        <p:txBody>
          <a:bodyPr lIns="90000" tIns="36000" rIns="90000" bIns="36000"/>
          <a:lstStyle>
            <a:lvl1pPr marL="0" indent="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None/>
              <a:tabLst>
                <a:tab pos="216000" algn="l"/>
              </a:tabLst>
              <a:defRPr sz="16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590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Symbol" panose="05050102010706020507" pitchFamily="18" charset="2"/>
              <a:buChar char="-"/>
              <a:tabLst>
                <a:tab pos="432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590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tabLst>
                <a:tab pos="648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64000" indent="-21600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-"/>
              <a:tabLst>
                <a:tab pos="864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64000" indent="-21600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-"/>
              <a:tabLst>
                <a:tab pos="89535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de-DE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Wir danken</a:t>
            </a:r>
            <a:endParaRPr kumimoji="0" lang="de-DE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4" name="Textplatzhalt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92649" y="2828926"/>
            <a:ext cx="3886694" cy="733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baseline="0"/>
            </a:lvl1pPr>
          </a:lstStyle>
          <a:p>
            <a:pPr lvl="0"/>
            <a:r>
              <a:rPr lang="en-US" dirty="0"/>
              <a:t>Tel.: +49 241 80-XXXXX</a:t>
            </a:r>
            <a:br>
              <a:rPr lang="en-US" dirty="0"/>
            </a:br>
            <a:r>
              <a:rPr lang="en-US" dirty="0"/>
              <a:t>xxx@isea.rwth-aachen.de</a:t>
            </a:r>
            <a:br>
              <a:rPr lang="en-US" dirty="0"/>
            </a:br>
            <a:r>
              <a:rPr lang="en-US" dirty="0"/>
              <a:t>batteries@isea.rwth-aachen.de</a:t>
            </a:r>
          </a:p>
        </p:txBody>
      </p:sp>
      <p:sp>
        <p:nvSpPr>
          <p:cNvPr id="26" name="Bildplatzhalter 25"/>
          <p:cNvSpPr>
            <a:spLocks noGrp="1"/>
          </p:cNvSpPr>
          <p:nvPr>
            <p:ph type="pic" sz="quarter" idx="11" hasCustomPrompt="1"/>
          </p:nvPr>
        </p:nvSpPr>
        <p:spPr>
          <a:xfrm>
            <a:off x="4811297" y="2124075"/>
            <a:ext cx="1137452" cy="14626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/>
            </a:lvl1pPr>
          </a:lstStyle>
          <a:p>
            <a:r>
              <a:rPr lang="de-DE" dirty="0"/>
              <a:t>Eigenes Foto durch Klicken hinzufügen</a:t>
            </a:r>
            <a:endParaRPr lang="en-US" dirty="0"/>
          </a:p>
        </p:txBody>
      </p:sp>
      <p:sp>
        <p:nvSpPr>
          <p:cNvPr id="28" name="Fußzeilenplatzhalter 27"/>
          <p:cNvSpPr>
            <a:spLocks noGrp="1"/>
          </p:cNvSpPr>
          <p:nvPr>
            <p:ph type="ftr" sz="quarter" idx="13"/>
          </p:nvPr>
        </p:nvSpPr>
        <p:spPr>
          <a:xfrm>
            <a:off x="392649" y="2570401"/>
            <a:ext cx="3886694" cy="334725"/>
          </a:xfrm>
        </p:spPr>
        <p:txBody>
          <a:bodyPr lIns="90000" tIns="90000" rIns="90000" bIns="90000"/>
          <a:lstStyle>
            <a:lvl1pPr>
              <a:defRPr sz="1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31" name="Bildplatzhalter 30"/>
          <p:cNvSpPr>
            <a:spLocks noGrp="1"/>
          </p:cNvSpPr>
          <p:nvPr>
            <p:ph type="pic" sz="quarter" idx="14" hasCustomPrompt="1"/>
          </p:nvPr>
        </p:nvSpPr>
        <p:spPr>
          <a:xfrm>
            <a:off x="6361869" y="2571750"/>
            <a:ext cx="2591663" cy="154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Partnerlogo durch Klicken hinzufügen</a:t>
            </a:r>
            <a:endParaRPr lang="en-US" dirty="0"/>
          </a:p>
        </p:txBody>
      </p:sp>
      <p:sp>
        <p:nvSpPr>
          <p:cNvPr id="18" name="Bildplatzhalter 30"/>
          <p:cNvSpPr>
            <a:spLocks noGrp="1"/>
          </p:cNvSpPr>
          <p:nvPr>
            <p:ph type="pic" sz="quarter" idx="15" hasCustomPrompt="1"/>
          </p:nvPr>
        </p:nvSpPr>
        <p:spPr>
          <a:xfrm>
            <a:off x="9092013" y="2571750"/>
            <a:ext cx="2591663" cy="154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Partnerlogo durch Klicken hinzufügen</a:t>
            </a:r>
            <a:endParaRPr lang="en-US" dirty="0"/>
          </a:p>
        </p:txBody>
      </p:sp>
      <p:sp>
        <p:nvSpPr>
          <p:cNvPr id="19" name="Bildplatzhalter 30"/>
          <p:cNvSpPr>
            <a:spLocks noGrp="1"/>
          </p:cNvSpPr>
          <p:nvPr>
            <p:ph type="pic" sz="quarter" idx="16" hasCustomPrompt="1"/>
          </p:nvPr>
        </p:nvSpPr>
        <p:spPr>
          <a:xfrm>
            <a:off x="6361869" y="4229100"/>
            <a:ext cx="2591663" cy="154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Partnerlogo durch Klicken hinzufügen</a:t>
            </a:r>
            <a:endParaRPr lang="en-US" dirty="0"/>
          </a:p>
        </p:txBody>
      </p:sp>
      <p:sp>
        <p:nvSpPr>
          <p:cNvPr id="21" name="Bildplatzhalter 30"/>
          <p:cNvSpPr>
            <a:spLocks noGrp="1"/>
          </p:cNvSpPr>
          <p:nvPr>
            <p:ph type="pic" sz="quarter" idx="17" hasCustomPrompt="1"/>
          </p:nvPr>
        </p:nvSpPr>
        <p:spPr>
          <a:xfrm>
            <a:off x="9092013" y="4229100"/>
            <a:ext cx="2591663" cy="154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Partnerlogo durch Klicken hinzufügen</a:t>
            </a:r>
            <a:endParaRPr lang="en-US" dirty="0"/>
          </a:p>
        </p:txBody>
      </p:sp>
      <p:cxnSp>
        <p:nvCxnSpPr>
          <p:cNvPr id="22" name="Gerader Verbinder 11"/>
          <p:cNvCxnSpPr/>
          <p:nvPr userDrawn="1"/>
        </p:nvCxnSpPr>
        <p:spPr>
          <a:xfrm>
            <a:off x="383068" y="6202363"/>
            <a:ext cx="114242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779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3950" y="201600"/>
            <a:ext cx="11422513" cy="543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383950" y="1151999"/>
            <a:ext cx="11422513" cy="4731276"/>
          </a:xfrm>
          <a:prstGeom prst="rect">
            <a:avLst/>
          </a:prstGeom>
        </p:spPr>
        <p:txBody>
          <a:bodyPr lIns="0" tIns="0" rIns="0" bIns="0"/>
          <a:lstStyle>
            <a:lvl1pPr marL="215900" indent="-215900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■"/>
              <a:defRPr sz="2000"/>
            </a:lvl1pPr>
            <a:lvl2pPr marL="431800" indent="-215900"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□"/>
              <a:defRPr sz="1800"/>
            </a:lvl2pPr>
            <a:lvl3pPr marL="647700" indent="-215900"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■"/>
              <a:defRPr sz="1800"/>
            </a:lvl3pPr>
            <a:lvl4pPr marL="863600" indent="-215900">
              <a:spcBef>
                <a:spcPts val="0"/>
              </a:spcBef>
              <a:spcAft>
                <a:spcPts val="300"/>
              </a:spcAft>
              <a:buFont typeface="Symbol" panose="05050102010706020507" pitchFamily="18" charset="2"/>
              <a:buChar char="-"/>
              <a:defRPr/>
            </a:lvl4pPr>
            <a:lvl5pPr marL="1080000" indent="-215900">
              <a:spcBef>
                <a:spcPts val="0"/>
              </a:spcBef>
              <a:spcAft>
                <a:spcPts val="250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F887C18F-21B2-48B8-9586-9343C0AE58EE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2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3950" y="201600"/>
            <a:ext cx="11422513" cy="543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Inhaltsplatzhalter 2"/>
          <p:cNvSpPr>
            <a:spLocks noGrp="1"/>
          </p:cNvSpPr>
          <p:nvPr>
            <p:ph idx="1"/>
          </p:nvPr>
        </p:nvSpPr>
        <p:spPr>
          <a:xfrm>
            <a:off x="383950" y="1151999"/>
            <a:ext cx="5620068" cy="4731275"/>
          </a:xfrm>
          <a:prstGeom prst="rect">
            <a:avLst/>
          </a:prstGeom>
        </p:spPr>
        <p:txBody>
          <a:bodyPr lIns="0" tIns="0" rIns="0" bIns="0"/>
          <a:lstStyle>
            <a:lvl1pPr marL="215900" indent="-215900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■"/>
              <a:defRPr sz="2000"/>
            </a:lvl1pPr>
            <a:lvl2pPr marL="431800" indent="-215900"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□"/>
              <a:defRPr sz="1800"/>
            </a:lvl2pPr>
            <a:lvl3pPr marL="647700" indent="-215900"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■"/>
              <a:defRPr sz="1800"/>
            </a:lvl3pPr>
            <a:lvl4pPr marL="863600" indent="-215900">
              <a:spcBef>
                <a:spcPts val="0"/>
              </a:spcBef>
              <a:spcAft>
                <a:spcPts val="300"/>
              </a:spcAft>
              <a:buFont typeface="Symbol" panose="05050102010706020507" pitchFamily="18" charset="2"/>
              <a:buChar char="-"/>
              <a:defRPr/>
            </a:lvl4pPr>
            <a:lvl5pPr marL="1080000" indent="-215900">
              <a:spcBef>
                <a:spcPts val="0"/>
              </a:spcBef>
              <a:spcAft>
                <a:spcPts val="250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Inhaltsplatzhalter 2"/>
          <p:cNvSpPr>
            <a:spLocks noGrp="1"/>
          </p:cNvSpPr>
          <p:nvPr>
            <p:ph idx="13"/>
          </p:nvPr>
        </p:nvSpPr>
        <p:spPr>
          <a:xfrm>
            <a:off x="6191194" y="1151999"/>
            <a:ext cx="5620068" cy="4731275"/>
          </a:xfrm>
          <a:prstGeom prst="rect">
            <a:avLst/>
          </a:prstGeom>
        </p:spPr>
        <p:txBody>
          <a:bodyPr lIns="0" tIns="0" rIns="0" bIns="0"/>
          <a:lstStyle>
            <a:lvl1pPr marL="215900" indent="-215900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■"/>
              <a:defRPr sz="2000"/>
            </a:lvl1pPr>
            <a:lvl2pPr marL="431800" indent="-215900">
              <a:spcBef>
                <a:spcPts val="0"/>
              </a:spcBef>
              <a:spcAft>
                <a:spcPts val="400"/>
              </a:spcAft>
              <a:buFont typeface="Arial" panose="020B0604020202020204" pitchFamily="34" charset="0"/>
              <a:buChar char="□"/>
              <a:defRPr sz="1800"/>
            </a:lvl2pPr>
            <a:lvl3pPr marL="647700" indent="-215900"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■"/>
              <a:defRPr sz="1800"/>
            </a:lvl3pPr>
            <a:lvl4pPr marL="863600" indent="-215900">
              <a:spcBef>
                <a:spcPts val="0"/>
              </a:spcBef>
              <a:spcAft>
                <a:spcPts val="300"/>
              </a:spcAft>
              <a:buFont typeface="Symbol" panose="05050102010706020507" pitchFamily="18" charset="2"/>
              <a:buChar char="-"/>
              <a:defRPr/>
            </a:lvl4pPr>
            <a:lvl5pPr marL="1080000" indent="-215900">
              <a:spcBef>
                <a:spcPts val="0"/>
              </a:spcBef>
              <a:spcAft>
                <a:spcPts val="250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l"/>
            <a:fld id="{E5AF013B-EAD8-4321-9A97-347E14C68B05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456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3950" y="201600"/>
            <a:ext cx="11422513" cy="543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D3F884E6-7726-4AAA-A0CE-C180A27151DE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4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383950" y="6361350"/>
            <a:ext cx="974273" cy="39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98556" y="5863770"/>
            <a:ext cx="4268791" cy="976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Untertitel 2"/>
          <p:cNvSpPr txBox="1">
            <a:spLocks/>
          </p:cNvSpPr>
          <p:nvPr userDrawn="1"/>
        </p:nvSpPr>
        <p:spPr>
          <a:xfrm>
            <a:off x="383950" y="6076425"/>
            <a:ext cx="6650934" cy="648524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2159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tabLst>
                <a:tab pos="215900" algn="l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Symbol" pitchFamily="18" charset="2"/>
              <a:buNone/>
              <a:tabLst>
                <a:tab pos="431800" algn="l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2159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None/>
              <a:tabLst>
                <a:tab pos="647700" algn="l"/>
              </a:tabLs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2159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charset="0"/>
              <a:buNone/>
              <a:tabLst>
                <a:tab pos="8636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tabLst>
                <a:tab pos="89535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00549F"/>
                </a:solidFill>
                <a:latin typeface="+mn-lt"/>
              </a:rPr>
              <a:t>Chair</a:t>
            </a:r>
            <a:r>
              <a:rPr lang="en-US" sz="1400" b="1" baseline="0" dirty="0">
                <a:solidFill>
                  <a:srgbClr val="00549F"/>
                </a:solidFill>
                <a:latin typeface="+mn-lt"/>
              </a:rPr>
              <a:t> for Electrochemical Energy Conversion</a:t>
            </a:r>
            <a:br>
              <a:rPr lang="en-US" sz="1400" b="1" baseline="0" dirty="0">
                <a:solidFill>
                  <a:srgbClr val="00549F"/>
                </a:solidFill>
                <a:latin typeface="+mn-lt"/>
              </a:rPr>
            </a:br>
            <a:r>
              <a:rPr lang="en-US" sz="1400" b="1" dirty="0">
                <a:solidFill>
                  <a:srgbClr val="00549F"/>
                </a:solidFill>
                <a:latin typeface="+mn-lt"/>
              </a:rPr>
              <a:t>and Storage Systems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83950" y="2487599"/>
            <a:ext cx="11422513" cy="1274776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algn="l">
              <a:defRPr sz="3200" b="1" baseline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83950" y="3857624"/>
            <a:ext cx="11422513" cy="60960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20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83950" y="4980225"/>
            <a:ext cx="11425513" cy="524824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21" name="Datumsplatzhalter 1"/>
          <p:cNvSpPr>
            <a:spLocks noGrp="1"/>
          </p:cNvSpPr>
          <p:nvPr>
            <p:ph type="dt" sz="half" idx="12"/>
          </p:nvPr>
        </p:nvSpPr>
        <p:spPr>
          <a:xfrm>
            <a:off x="383950" y="4675425"/>
            <a:ext cx="11425513" cy="306150"/>
          </a:xfrm>
          <a:prstGeom prst="rect">
            <a:avLst/>
          </a:prstGeom>
        </p:spPr>
        <p:txBody>
          <a:bodyPr/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pPr algn="l"/>
            <a:fld id="{11769DE8-88E0-424A-87BD-6924D1146258}" type="datetime1">
              <a:rPr lang="de-DE" smtClean="0"/>
              <a:t>10.12.2023</a:t>
            </a:fld>
            <a:endParaRPr lang="de-DE" dirty="0"/>
          </a:p>
        </p:txBody>
      </p:sp>
      <p:pic>
        <p:nvPicPr>
          <p:cNvPr id="13" name="Picture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484" y="0"/>
            <a:ext cx="2866740" cy="185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2" descr="P5111743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7" t="25542" r="8095" b="12733"/>
          <a:stretch>
            <a:fillRect/>
          </a:stretch>
        </p:blipFill>
        <p:spPr bwMode="auto">
          <a:xfrm>
            <a:off x="0" y="0"/>
            <a:ext cx="3125422" cy="185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8" descr="D:\05b_laufende_Projekt_auf_T\J3532_BMWi_Batterie_Netz_ar\Daten\Intern\04_Präsentationen\Bilder\standort.jp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25" b="19624"/>
          <a:stretch>
            <a:fillRect/>
          </a:stretch>
        </p:blipFill>
        <p:spPr bwMode="auto">
          <a:xfrm>
            <a:off x="5965980" y="0"/>
            <a:ext cx="3099590" cy="185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Grafik 26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13" r="41038"/>
          <a:stretch/>
        </p:blipFill>
        <p:spPr>
          <a:xfrm>
            <a:off x="8744400" y="0"/>
            <a:ext cx="3453877" cy="1850400"/>
          </a:xfrm>
          <a:prstGeom prst="rect">
            <a:avLst/>
          </a:prstGeom>
        </p:spPr>
      </p:pic>
      <p:sp>
        <p:nvSpPr>
          <p:cNvPr id="28" name="Textfeld 27"/>
          <p:cNvSpPr txBox="1"/>
          <p:nvPr userDrawn="1"/>
        </p:nvSpPr>
        <p:spPr>
          <a:xfrm>
            <a:off x="0" y="1845525"/>
            <a:ext cx="12196800" cy="246221"/>
          </a:xfrm>
          <a:prstGeom prst="rect">
            <a:avLst/>
          </a:prstGeom>
          <a:solidFill>
            <a:srgbClr val="00549F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000" noProof="0" dirty="0">
                <a:solidFill>
                  <a:schemeClr val="bg1"/>
                </a:solidFill>
              </a:rPr>
              <a:t>Battery Ageing     •     Battery Models     •     Battery Diagnostics     •     Battery Pack Design     •     </a:t>
            </a:r>
            <a:r>
              <a:rPr lang="en-US" sz="1000" noProof="0" dirty="0" err="1">
                <a:solidFill>
                  <a:schemeClr val="bg1"/>
                </a:solidFill>
              </a:rPr>
              <a:t>Electromobility</a:t>
            </a:r>
            <a:r>
              <a:rPr lang="en-US" sz="1000" noProof="0" dirty="0">
                <a:solidFill>
                  <a:schemeClr val="bg1"/>
                </a:solidFill>
              </a:rPr>
              <a:t>     •     Stationary Energy Storage     •     Energy System Analysis</a:t>
            </a:r>
          </a:p>
        </p:txBody>
      </p:sp>
    </p:spTree>
    <p:extLst>
      <p:ext uri="{BB962C8B-B14F-4D97-AF65-F5344CB8AC3E}">
        <p14:creationId xmlns:p14="http://schemas.microsoft.com/office/powerpoint/2010/main" val="3858532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Vari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383950" y="6361350"/>
            <a:ext cx="974273" cy="39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Grafik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103"/>
            <a:ext cx="12194934" cy="2301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98556" y="5863770"/>
            <a:ext cx="4268791" cy="976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Untertitel 2"/>
          <p:cNvSpPr txBox="1">
            <a:spLocks/>
          </p:cNvSpPr>
          <p:nvPr/>
        </p:nvSpPr>
        <p:spPr>
          <a:xfrm>
            <a:off x="383950" y="6076425"/>
            <a:ext cx="6650934" cy="648524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2159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tabLst>
                <a:tab pos="215900" algn="l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Symbol" pitchFamily="18" charset="2"/>
              <a:buNone/>
              <a:tabLst>
                <a:tab pos="431800" algn="l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2159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None/>
              <a:tabLst>
                <a:tab pos="647700" algn="l"/>
              </a:tabLs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2159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charset="0"/>
              <a:buNone/>
              <a:tabLst>
                <a:tab pos="8636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tabLst>
                <a:tab pos="89535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00549F"/>
                </a:solidFill>
                <a:latin typeface="+mn-lt"/>
              </a:rPr>
              <a:t>Chair</a:t>
            </a:r>
            <a:r>
              <a:rPr lang="en-US" sz="1400" b="1" baseline="0" dirty="0">
                <a:solidFill>
                  <a:srgbClr val="00549F"/>
                </a:solidFill>
                <a:latin typeface="+mn-lt"/>
              </a:rPr>
              <a:t> for Electrochemical Energy Conversion</a:t>
            </a:r>
            <a:br>
              <a:rPr lang="en-US" sz="1400" b="1" baseline="0" dirty="0">
                <a:solidFill>
                  <a:srgbClr val="00549F"/>
                </a:solidFill>
                <a:latin typeface="+mn-lt"/>
              </a:rPr>
            </a:br>
            <a:r>
              <a:rPr lang="en-US" sz="1400" b="1" dirty="0">
                <a:solidFill>
                  <a:srgbClr val="00549F"/>
                </a:solidFill>
                <a:latin typeface="+mn-lt"/>
              </a:rPr>
              <a:t>and Storage Systems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83950" y="2487599"/>
            <a:ext cx="11422513" cy="1274776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algn="l">
              <a:defRPr sz="3200" b="1" baseline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83950" y="3857624"/>
            <a:ext cx="11422513" cy="60960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6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83950" y="4980225"/>
            <a:ext cx="11425513" cy="524824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17" name="Datumsplatzhalter 1"/>
          <p:cNvSpPr>
            <a:spLocks noGrp="1"/>
          </p:cNvSpPr>
          <p:nvPr>
            <p:ph type="dt" sz="half" idx="12"/>
          </p:nvPr>
        </p:nvSpPr>
        <p:spPr>
          <a:xfrm>
            <a:off x="383950" y="4675425"/>
            <a:ext cx="11425513" cy="306150"/>
          </a:xfrm>
          <a:prstGeom prst="rect">
            <a:avLst/>
          </a:prstGeom>
        </p:spPr>
        <p:txBody>
          <a:bodyPr/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pPr algn="l"/>
            <a:fld id="{E9168FD1-8FD0-42FC-A75D-F24B320DE36E}" type="datetime1">
              <a:rPr lang="de-DE" smtClean="0"/>
              <a:t>10.12.2023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4521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383950" y="6361350"/>
            <a:ext cx="974273" cy="39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73092" y="6206075"/>
            <a:ext cx="2843090" cy="65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383068" y="801688"/>
            <a:ext cx="11424279" cy="1079500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baseline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noProof="0" dirty="0"/>
              <a:t>Thank you</a:t>
            </a:r>
            <a:br>
              <a:rPr lang="en-US" noProof="0" dirty="0"/>
            </a:br>
            <a:r>
              <a:rPr lang="en-US" noProof="0" dirty="0"/>
              <a:t>for your attention</a:t>
            </a:r>
          </a:p>
        </p:txBody>
      </p:sp>
      <p:cxnSp>
        <p:nvCxnSpPr>
          <p:cNvPr id="18" name="Gerader Verbinder 11"/>
          <p:cNvCxnSpPr/>
          <p:nvPr/>
        </p:nvCxnSpPr>
        <p:spPr>
          <a:xfrm>
            <a:off x="383068" y="6202363"/>
            <a:ext cx="114242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/>
          <p:cNvSpPr/>
          <p:nvPr/>
        </p:nvSpPr>
        <p:spPr>
          <a:xfrm>
            <a:off x="6249086" y="2124077"/>
            <a:ext cx="5561876" cy="3754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/>
          <p:cNvSpPr/>
          <p:nvPr/>
        </p:nvSpPr>
        <p:spPr>
          <a:xfrm>
            <a:off x="392649" y="2124076"/>
            <a:ext cx="5561876" cy="3756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1" name="Grafi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573" y="4878751"/>
            <a:ext cx="952500" cy="952500"/>
          </a:xfrm>
          <a:prstGeom prst="rect">
            <a:avLst/>
          </a:prstGeom>
        </p:spPr>
      </p:pic>
      <p:sp>
        <p:nvSpPr>
          <p:cNvPr id="22" name="Textplatzhalter 3"/>
          <p:cNvSpPr txBox="1">
            <a:spLocks/>
          </p:cNvSpPr>
          <p:nvPr/>
        </p:nvSpPr>
        <p:spPr>
          <a:xfrm>
            <a:off x="392649" y="2133599"/>
            <a:ext cx="5561876" cy="3745278"/>
          </a:xfrm>
          <a:prstGeom prst="rect">
            <a:avLst/>
          </a:prstGeom>
        </p:spPr>
        <p:txBody>
          <a:bodyPr lIns="90000" tIns="36000" rIns="90000" bIns="36000"/>
          <a:lstStyle>
            <a:lvl1pPr marL="0" indent="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None/>
              <a:tabLst>
                <a:tab pos="216000" algn="l"/>
              </a:tabLst>
              <a:defRPr sz="16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590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Symbol" panose="05050102010706020507" pitchFamily="18" charset="2"/>
              <a:buChar char="-"/>
              <a:tabLst>
                <a:tab pos="432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590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tabLst>
                <a:tab pos="648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64000" indent="-21600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-"/>
              <a:tabLst>
                <a:tab pos="864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64000" indent="-21600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-"/>
              <a:tabLst>
                <a:tab pos="89535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Chair for Electrochemical Energy Conversion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and Storage Systems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Univ.-Prof. Dr.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 nat. Dirk Uwe Sauer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RWTH Aachen University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Jaegerstrasse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17/19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52066 Aachen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GERMANY</a:t>
            </a: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www.isea.rwth-aachen.de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Textplatzhalter 3"/>
          <p:cNvSpPr txBox="1">
            <a:spLocks/>
          </p:cNvSpPr>
          <p:nvPr/>
        </p:nvSpPr>
        <p:spPr>
          <a:xfrm>
            <a:off x="6245471" y="2133599"/>
            <a:ext cx="5561876" cy="3745278"/>
          </a:xfrm>
          <a:prstGeom prst="rect">
            <a:avLst/>
          </a:prstGeom>
        </p:spPr>
        <p:txBody>
          <a:bodyPr lIns="90000" tIns="36000" rIns="90000" bIns="36000"/>
          <a:lstStyle>
            <a:lvl1pPr marL="0" indent="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None/>
              <a:tabLst>
                <a:tab pos="216000" algn="l"/>
              </a:tabLst>
              <a:defRPr sz="16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590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Symbol" panose="05050102010706020507" pitchFamily="18" charset="2"/>
              <a:buChar char="-"/>
              <a:tabLst>
                <a:tab pos="432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590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tabLst>
                <a:tab pos="648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64000" indent="-216000" algn="l" defTabSz="216000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-"/>
              <a:tabLst>
                <a:tab pos="86400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64000" indent="-21600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-"/>
              <a:tabLst>
                <a:tab pos="895350" algn="l"/>
              </a:tabLs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2160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DD402D"/>
              </a:buClr>
              <a:buSzTx/>
              <a:buFont typeface="Arial" panose="020B0604020202020204" pitchFamily="34" charset="0"/>
              <a:buNone/>
              <a:tabLst>
                <a:tab pos="216000" algn="l"/>
              </a:tabLst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thank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4" name="Textplatzhalt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392649" y="2828926"/>
            <a:ext cx="3886694" cy="733425"/>
          </a:xfrm>
          <a:prstGeom prst="rect">
            <a:avLst/>
          </a:prstGeom>
        </p:spPr>
        <p:txBody>
          <a:bodyPr/>
          <a:lstStyle>
            <a:lvl1pPr marL="0" marR="0" indent="0" algn="l" defTabSz="2159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Tx/>
              <a:buFont typeface="Arial" charset="0"/>
              <a:buNone/>
              <a:tabLst>
                <a:tab pos="215900" algn="l"/>
              </a:tabLst>
              <a:defRPr sz="1400" b="0" baseline="0"/>
            </a:lvl1pPr>
          </a:lstStyle>
          <a:p>
            <a:pPr lvl="0"/>
            <a:r>
              <a:rPr lang="de-DE" noProof="0" dirty="0"/>
              <a:t>Tel.: +49 241 80-XXXXX</a:t>
            </a:r>
            <a:br>
              <a:rPr lang="de-DE" noProof="0" dirty="0"/>
            </a:br>
            <a:r>
              <a:rPr lang="de-DE" noProof="0" dirty="0"/>
              <a:t>xxx@isea.rwth-aachen.de</a:t>
            </a:r>
            <a:br>
              <a:rPr lang="de-DE" noProof="0" dirty="0"/>
            </a:br>
            <a:r>
              <a:rPr lang="de-DE" noProof="0" dirty="0"/>
              <a:t>batteries@isea.rwth-aachen.de</a:t>
            </a:r>
          </a:p>
        </p:txBody>
      </p:sp>
      <p:sp>
        <p:nvSpPr>
          <p:cNvPr id="26" name="Fußzeilenplatzhalter 27"/>
          <p:cNvSpPr>
            <a:spLocks noGrp="1"/>
          </p:cNvSpPr>
          <p:nvPr>
            <p:ph type="ftr" sz="quarter" idx="13"/>
          </p:nvPr>
        </p:nvSpPr>
        <p:spPr>
          <a:xfrm>
            <a:off x="392649" y="2570401"/>
            <a:ext cx="3886694" cy="334725"/>
          </a:xfrm>
          <a:prstGeom prst="rect">
            <a:avLst/>
          </a:prstGeom>
        </p:spPr>
        <p:txBody>
          <a:bodyPr lIns="90000" tIns="90000" rIns="90000" bIns="90000"/>
          <a:lstStyle>
            <a:lvl1pPr>
              <a:defRPr sz="1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17" name="Bildplatzhalter 25"/>
          <p:cNvSpPr>
            <a:spLocks noGrp="1"/>
          </p:cNvSpPr>
          <p:nvPr>
            <p:ph type="pic" sz="quarter" idx="11" hasCustomPrompt="1"/>
          </p:nvPr>
        </p:nvSpPr>
        <p:spPr>
          <a:xfrm>
            <a:off x="4811297" y="2124075"/>
            <a:ext cx="1137452" cy="14626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/>
            </a:lvl1pPr>
          </a:lstStyle>
          <a:p>
            <a:r>
              <a:rPr lang="de-DE" dirty="0"/>
              <a:t>Eigenes Foto durch Klicken hinzufügen</a:t>
            </a:r>
            <a:endParaRPr lang="en-US" dirty="0"/>
          </a:p>
        </p:txBody>
      </p:sp>
      <p:sp>
        <p:nvSpPr>
          <p:cNvPr id="25" name="Bildplatzhalter 30"/>
          <p:cNvSpPr>
            <a:spLocks noGrp="1"/>
          </p:cNvSpPr>
          <p:nvPr>
            <p:ph type="pic" sz="quarter" idx="14" hasCustomPrompt="1"/>
          </p:nvPr>
        </p:nvSpPr>
        <p:spPr>
          <a:xfrm>
            <a:off x="6361869" y="2571750"/>
            <a:ext cx="2591663" cy="154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Partnerlogo durch Klicken hinzufügen</a:t>
            </a:r>
            <a:endParaRPr lang="en-US" dirty="0"/>
          </a:p>
        </p:txBody>
      </p:sp>
      <p:sp>
        <p:nvSpPr>
          <p:cNvPr id="27" name="Bildplatzhalter 30"/>
          <p:cNvSpPr>
            <a:spLocks noGrp="1"/>
          </p:cNvSpPr>
          <p:nvPr>
            <p:ph type="pic" sz="quarter" idx="15" hasCustomPrompt="1"/>
          </p:nvPr>
        </p:nvSpPr>
        <p:spPr>
          <a:xfrm>
            <a:off x="9092013" y="2571750"/>
            <a:ext cx="2591663" cy="154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Partnerlogo durch Klicken hinzufügen</a:t>
            </a:r>
            <a:endParaRPr lang="en-US" dirty="0"/>
          </a:p>
        </p:txBody>
      </p:sp>
      <p:sp>
        <p:nvSpPr>
          <p:cNvPr id="28" name="Bildplatzhalter 30"/>
          <p:cNvSpPr>
            <a:spLocks noGrp="1"/>
          </p:cNvSpPr>
          <p:nvPr>
            <p:ph type="pic" sz="quarter" idx="16" hasCustomPrompt="1"/>
          </p:nvPr>
        </p:nvSpPr>
        <p:spPr>
          <a:xfrm>
            <a:off x="6361869" y="4229100"/>
            <a:ext cx="2591663" cy="154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Partnerlogo durch Klicken hinzufügen</a:t>
            </a:r>
            <a:endParaRPr lang="en-US" dirty="0"/>
          </a:p>
        </p:txBody>
      </p:sp>
      <p:sp>
        <p:nvSpPr>
          <p:cNvPr id="29" name="Bildplatzhalter 30"/>
          <p:cNvSpPr>
            <a:spLocks noGrp="1"/>
          </p:cNvSpPr>
          <p:nvPr>
            <p:ph type="pic" sz="quarter" idx="17" hasCustomPrompt="1"/>
          </p:nvPr>
        </p:nvSpPr>
        <p:spPr>
          <a:xfrm>
            <a:off x="9092013" y="4229100"/>
            <a:ext cx="2591663" cy="154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Partnerlogo durch Klicken hinzufügen</a:t>
            </a:r>
            <a:endParaRPr lang="en-US" dirty="0"/>
          </a:p>
        </p:txBody>
      </p:sp>
      <p:cxnSp>
        <p:nvCxnSpPr>
          <p:cNvPr id="30" name="Gerader Verbinder 11"/>
          <p:cNvCxnSpPr/>
          <p:nvPr userDrawn="1"/>
        </p:nvCxnSpPr>
        <p:spPr>
          <a:xfrm>
            <a:off x="383068" y="6202363"/>
            <a:ext cx="114242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0566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r Verbinder 10"/>
          <p:cNvCxnSpPr/>
          <p:nvPr/>
        </p:nvCxnSpPr>
        <p:spPr>
          <a:xfrm>
            <a:off x="383068" y="814388"/>
            <a:ext cx="114242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/>
          <p:cNvCxnSpPr/>
          <p:nvPr/>
        </p:nvCxnSpPr>
        <p:spPr>
          <a:xfrm>
            <a:off x="383068" y="6202363"/>
            <a:ext cx="114242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Grafik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73092" y="6205849"/>
            <a:ext cx="2847246" cy="65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>
          <a:xfrm>
            <a:off x="935480" y="6361350"/>
            <a:ext cx="5668062" cy="524824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 b="0">
                <a:solidFill>
                  <a:schemeClr val="tx2"/>
                </a:solidFill>
              </a:defRPr>
            </a:lvl1pPr>
          </a:lstStyle>
          <a:p>
            <a:fld id="{D35072EC-9367-4D7B-8652-6A082F0A7E89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1818425" y="6361350"/>
            <a:ext cx="4391428" cy="524824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 b="0">
                <a:solidFill>
                  <a:schemeClr val="tx2"/>
                </a:solidFill>
              </a:defRPr>
            </a:lvl1pPr>
          </a:lstStyle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383950" y="6361350"/>
            <a:ext cx="974273" cy="39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feld 4"/>
          <p:cNvSpPr txBox="1"/>
          <p:nvPr/>
        </p:nvSpPr>
        <p:spPr>
          <a:xfrm>
            <a:off x="1706633" y="6352041"/>
            <a:ext cx="3687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de-DE" sz="1100" b="0" dirty="0">
                <a:solidFill>
                  <a:schemeClr val="tx2"/>
                </a:solidFill>
              </a:rPr>
              <a:t>|</a:t>
            </a:r>
            <a:endParaRPr lang="en-US" sz="1200" b="0" dirty="0">
              <a:solidFill>
                <a:schemeClr val="tx2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935242" y="6542541"/>
            <a:ext cx="4829848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de-DE" sz="1100" b="0" baseline="0" noProof="0" dirty="0">
                <a:solidFill>
                  <a:schemeClr val="tx2"/>
                </a:solidFill>
              </a:rPr>
              <a:t>Lehrstuhl für Elektrochemische Energiewandlung und Speichersystemtechnik</a:t>
            </a:r>
            <a:endParaRPr lang="de-DE" sz="1100" b="0" noProof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079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</p:sldLayoutIdLst>
  <p:hf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15900" indent="-215900" algn="l" defTabSz="21590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•"/>
        <a:tabLst>
          <a:tab pos="215900" algn="l"/>
        </a:tabLst>
        <a:defRPr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31800" indent="-215900" algn="l" rtl="0" eaLnBrk="1" fontAlgn="base" hangingPunct="1">
        <a:spcBef>
          <a:spcPct val="0"/>
        </a:spcBef>
        <a:spcAft>
          <a:spcPct val="0"/>
        </a:spcAft>
        <a:buClr>
          <a:schemeClr val="tx2"/>
        </a:buClr>
        <a:buFont typeface="Symbol" pitchFamily="18" charset="2"/>
        <a:buChar char="-"/>
        <a:tabLst>
          <a:tab pos="431800" algn="l"/>
        </a:tabLst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47700" indent="-215900" algn="l" defTabSz="21590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tabLst>
          <a:tab pos="647700" algn="l"/>
        </a:tabLst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863600" indent="-215900" algn="l" defTabSz="21590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00000"/>
        <a:buFont typeface="Arial" charset="0"/>
        <a:buChar char="-"/>
        <a:tabLst>
          <a:tab pos="863600" algn="l"/>
        </a:tabLst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863600" indent="-215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-"/>
        <a:tabLst>
          <a:tab pos="895350" algn="l"/>
        </a:tabLst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r Verbinder 10"/>
          <p:cNvCxnSpPr/>
          <p:nvPr/>
        </p:nvCxnSpPr>
        <p:spPr>
          <a:xfrm>
            <a:off x="383068" y="814388"/>
            <a:ext cx="114242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73092" y="6206075"/>
            <a:ext cx="2843090" cy="65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Gerader Verbinder 11"/>
          <p:cNvCxnSpPr/>
          <p:nvPr/>
        </p:nvCxnSpPr>
        <p:spPr>
          <a:xfrm>
            <a:off x="383068" y="6202363"/>
            <a:ext cx="114242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umsplatzhalter 1"/>
          <p:cNvSpPr>
            <a:spLocks noGrp="1"/>
          </p:cNvSpPr>
          <p:nvPr>
            <p:ph type="dt" sz="half" idx="2"/>
          </p:nvPr>
        </p:nvSpPr>
        <p:spPr>
          <a:xfrm>
            <a:off x="935480" y="6361350"/>
            <a:ext cx="5668062" cy="524824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 b="0">
                <a:solidFill>
                  <a:schemeClr val="tx2"/>
                </a:solidFill>
              </a:defRPr>
            </a:lvl1pPr>
          </a:lstStyle>
          <a:p>
            <a:fld id="{C2CC8288-72D4-44E2-951D-741F8F954282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14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1818425" y="6361350"/>
            <a:ext cx="4391428" cy="524824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 b="0">
                <a:solidFill>
                  <a:schemeClr val="tx2"/>
                </a:solidFill>
              </a:defRPr>
            </a:lvl1pPr>
          </a:lstStyle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15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383950" y="6361350"/>
            <a:ext cx="974273" cy="39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4D01E63C-D794-4429-8564-635E6253AC5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feld 15"/>
          <p:cNvSpPr txBox="1"/>
          <p:nvPr/>
        </p:nvSpPr>
        <p:spPr>
          <a:xfrm>
            <a:off x="1706633" y="6352041"/>
            <a:ext cx="3687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de-DE" sz="1100" b="0" dirty="0">
                <a:solidFill>
                  <a:schemeClr val="tx2"/>
                </a:solidFill>
              </a:rPr>
              <a:t>|</a:t>
            </a:r>
            <a:endParaRPr lang="en-US" sz="1200" b="0" dirty="0">
              <a:solidFill>
                <a:schemeClr val="tx2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935242" y="6542541"/>
            <a:ext cx="4199868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100" b="0" baseline="0" noProof="0" dirty="0">
                <a:solidFill>
                  <a:schemeClr val="tx2"/>
                </a:solidFill>
              </a:rPr>
              <a:t>Chair for Electrochemical Energy Conversion and Storage Systems</a:t>
            </a:r>
          </a:p>
        </p:txBody>
      </p:sp>
    </p:spTree>
    <p:extLst>
      <p:ext uri="{BB962C8B-B14F-4D97-AF65-F5344CB8AC3E}">
        <p14:creationId xmlns:p14="http://schemas.microsoft.com/office/powerpoint/2010/main" val="728398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</p:sldLayoutIdLst>
  <p:hf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15900" indent="-215900" algn="l" defTabSz="21590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•"/>
        <a:tabLst>
          <a:tab pos="215900" algn="l"/>
        </a:tabLst>
        <a:defRPr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31800" indent="-215900" algn="l" rtl="0" eaLnBrk="1" fontAlgn="base" hangingPunct="1">
        <a:spcBef>
          <a:spcPct val="0"/>
        </a:spcBef>
        <a:spcAft>
          <a:spcPct val="0"/>
        </a:spcAft>
        <a:buClr>
          <a:schemeClr val="tx2"/>
        </a:buClr>
        <a:buFont typeface="Symbol" pitchFamily="18" charset="2"/>
        <a:buChar char="-"/>
        <a:tabLst>
          <a:tab pos="431800" algn="l"/>
        </a:tabLst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47700" indent="-215900" algn="l" defTabSz="21590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tabLst>
          <a:tab pos="647700" algn="l"/>
        </a:tabLst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863600" indent="-215900" algn="l" defTabSz="21590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00000"/>
        <a:buFont typeface="Arial" charset="0"/>
        <a:buChar char="-"/>
        <a:tabLst>
          <a:tab pos="863600" algn="l"/>
        </a:tabLst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863600" indent="-2159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-"/>
        <a:tabLst>
          <a:tab pos="895350" algn="l"/>
        </a:tabLst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Lichtstärkenoptimisiertes</a:t>
            </a:r>
            <a:r>
              <a:rPr lang="de-DE" dirty="0"/>
              <a:t> Solarpanel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Alex </a:t>
            </a:r>
            <a:r>
              <a:rPr lang="en-US" dirty="0" err="1"/>
              <a:t>Toslev</a:t>
            </a:r>
            <a:r>
              <a:rPr lang="en-US" dirty="0"/>
              <a:t>, Marin  ,Valentin Rentschler, </a:t>
            </a:r>
            <a:r>
              <a:rPr lang="en-US" dirty="0" err="1"/>
              <a:t>Yagizalp</a:t>
            </a:r>
            <a:r>
              <a:rPr lang="en-US" dirty="0"/>
              <a:t> </a:t>
            </a:r>
            <a:r>
              <a:rPr lang="en-US" dirty="0" err="1"/>
              <a:t>Zaimoglu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2487E45-7793-4B53-BBF0-C67D558AFDEF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112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r>
              <a:rPr lang="de-DE" dirty="0"/>
              <a:t> Projektplanung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F887C18F-21B2-48B8-9586-9343C0AE58EE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C2C225-8DA8-1DF5-5418-7D6E97A7C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097" y="1297278"/>
            <a:ext cx="7052082" cy="48145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CC5858-B6F6-1578-D40E-A2D54DBDE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097" y="1297278"/>
            <a:ext cx="7007512" cy="47501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2F16AB4-58E4-CB20-832D-D197B4E2E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57" y="2168166"/>
            <a:ext cx="10523940" cy="277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13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FCD91-35FA-C96A-A336-72826D037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der Software + Erster Prototyp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BC60CC8-F3E7-51B6-AAF1-CC2E343A6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832" y="1126646"/>
            <a:ext cx="3548062" cy="47307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1D01D-3BBC-12B9-631F-DA3C8BBE9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F887C18F-21B2-48B8-9586-9343C0AE58EE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FEF62-4B10-53C9-D71D-1CB4C7555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C6823-0295-41B4-731C-4A89D8053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E10AE5-AFA4-D622-4207-71A277CC1C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028" y="1625271"/>
            <a:ext cx="5141344" cy="385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38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9C661-3383-B4FD-553F-F9E03D84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der Software + Erster Prototyp</a:t>
            </a:r>
            <a:endParaRPr lang="en-US" dirty="0"/>
          </a:p>
        </p:txBody>
      </p:sp>
      <p:pic>
        <p:nvPicPr>
          <p:cNvPr id="7" name="VIDEO-2023-12-10-19-41-04">
            <a:hlinkClick r:id="" action="ppaction://media"/>
            <a:extLst>
              <a:ext uri="{FF2B5EF4-FFF2-40B4-BE49-F238E27FC236}">
                <a16:creationId xmlns:a16="http://schemas.microsoft.com/office/drawing/2014/main" id="{9515455A-8C21-4D49-47FF-AAF9F70EAD6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6113" y="1152525"/>
            <a:ext cx="8358187" cy="47307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1CA8D-015F-B3FC-DA9B-7C8509284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F887C18F-21B2-48B8-9586-9343C0AE58EE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4BFF6-1C94-BAD7-A584-79341A2BA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EF54B-5C01-22C3-C7D5-62C899894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24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B09AA-3583-C131-E032-9296046A4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der Software + Erster Prototyp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630A3-F7BF-C55D-5523-E31FA5BB0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F887C18F-21B2-48B8-9586-9343C0AE58EE}" type="datetime1">
              <a:rPr lang="de-DE" smtClean="0"/>
              <a:t>10.12.2023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CCD8B-1915-C218-0760-2BE0D0E01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Dirk Uwe Sauer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992EE-08D6-AB3F-BBED-68E1EF341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E63C-D794-4429-8564-635E6253AC5C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" name="VIDEO-2023-12-08-14-24-34">
            <a:hlinkClick r:id="" action="ppaction://media"/>
            <a:extLst>
              <a:ext uri="{FF2B5EF4-FFF2-40B4-BE49-F238E27FC236}">
                <a16:creationId xmlns:a16="http://schemas.microsoft.com/office/drawing/2014/main" id="{3B39F655-1C4E-0A29-2E18-FEB5B1275B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6113" y="1152525"/>
            <a:ext cx="8358187" cy="4730750"/>
          </a:xfrm>
        </p:spPr>
      </p:pic>
    </p:spTree>
    <p:extLst>
      <p:ext uri="{BB962C8B-B14F-4D97-AF65-F5344CB8AC3E}">
        <p14:creationId xmlns:p14="http://schemas.microsoft.com/office/powerpoint/2010/main" val="1707518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6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SS 16zu9">
  <a:themeElements>
    <a:clrScheme name="Benutzerdefiniert 4">
      <a:dk1>
        <a:sysClr val="windowText" lastClr="000000"/>
      </a:dk1>
      <a:lt1>
        <a:sysClr val="window" lastClr="FFFFFF"/>
      </a:lt1>
      <a:dk2>
        <a:srgbClr val="00549F"/>
      </a:dk2>
      <a:lt2>
        <a:srgbClr val="8EBAE5"/>
      </a:lt2>
      <a:accent1>
        <a:srgbClr val="00549F"/>
      </a:accent1>
      <a:accent2>
        <a:srgbClr val="0098A1"/>
      </a:accent2>
      <a:accent3>
        <a:srgbClr val="57AB27"/>
      </a:accent3>
      <a:accent4>
        <a:srgbClr val="F6A800"/>
      </a:accent4>
      <a:accent5>
        <a:srgbClr val="CC071E"/>
      </a:accent5>
      <a:accent6>
        <a:srgbClr val="612158"/>
      </a:accent6>
      <a:hlink>
        <a:srgbClr val="00549F"/>
      </a:hlink>
      <a:folHlink>
        <a:srgbClr val="8EBAE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tx2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äsentation_Master_RWTH_Institute_addin.potm" id="{0837BC49-7264-48C2-AAF5-DCA3DFDD7462}" vid="{6CDB8236-988B-4A45-A262-D5656478FE24}"/>
    </a:ext>
  </a:extLst>
</a:theme>
</file>

<file path=ppt/theme/theme2.xml><?xml version="1.0" encoding="utf-8"?>
<a:theme xmlns:a="http://schemas.openxmlformats.org/drawingml/2006/main" name="ESS englisch">
  <a:themeElements>
    <a:clrScheme name="Benutzerdefiniert 1">
      <a:dk1>
        <a:sysClr val="windowText" lastClr="000000"/>
      </a:dk1>
      <a:lt1>
        <a:sysClr val="window" lastClr="FFFFFF"/>
      </a:lt1>
      <a:dk2>
        <a:srgbClr val="00549F"/>
      </a:dk2>
      <a:lt2>
        <a:srgbClr val="8EBAE5"/>
      </a:lt2>
      <a:accent1>
        <a:srgbClr val="00549F"/>
      </a:accent1>
      <a:accent2>
        <a:srgbClr val="0098A1"/>
      </a:accent2>
      <a:accent3>
        <a:srgbClr val="57AB27"/>
      </a:accent3>
      <a:accent4>
        <a:srgbClr val="F6A800"/>
      </a:accent4>
      <a:accent5>
        <a:srgbClr val="CC071E"/>
      </a:accent5>
      <a:accent6>
        <a:srgbClr val="612158"/>
      </a:accent6>
      <a:hlink>
        <a:srgbClr val="00549F"/>
      </a:hlink>
      <a:folHlink>
        <a:srgbClr val="8EBAE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tx2"/>
          </a:solidFill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äsentation_Master_RWTH_Institute_addin.potm" id="{0837BC49-7264-48C2-AAF5-DCA3DFDD7462}" vid="{6CDB8236-988B-4A45-A262-D5656478FE2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ESS 16zu9</Template>
  <TotalTime>25</TotalTime>
  <Words>54</Words>
  <Application>Microsoft Office PowerPoint</Application>
  <PresentationFormat>Custom</PresentationFormat>
  <Paragraphs>20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Symbol</vt:lpstr>
      <vt:lpstr>Wingdings</vt:lpstr>
      <vt:lpstr>ESS 16zu9</vt:lpstr>
      <vt:lpstr>ESS englisch</vt:lpstr>
      <vt:lpstr>Lichtstärkenoptimisiertes Solarpanel</vt:lpstr>
      <vt:lpstr>Github Projektplanung</vt:lpstr>
      <vt:lpstr>Testen der Software + Erster Prototyp</vt:lpstr>
      <vt:lpstr>Testen der Software + Erster Prototyp</vt:lpstr>
      <vt:lpstr>Testen der Software + Erster Prototyp</vt:lpstr>
    </vt:vector>
  </TitlesOfParts>
  <Company>RWTH Aachen, ISEA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Barbers, Elias</dc:creator>
  <cp:lastModifiedBy>Valentin Rentschler</cp:lastModifiedBy>
  <cp:revision>3</cp:revision>
  <cp:lastPrinted>2016-04-11T06:30:09Z</cp:lastPrinted>
  <dcterms:created xsi:type="dcterms:W3CDTF">2023-01-23T08:06:41Z</dcterms:created>
  <dcterms:modified xsi:type="dcterms:W3CDTF">2023-12-10T18:45:49Z</dcterms:modified>
</cp:coreProperties>
</file>

<file path=docProps/thumbnail.jpeg>
</file>